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93" r:id="rId4"/>
  </p:sldMasterIdLst>
  <p:notesMasterIdLst>
    <p:notesMasterId r:id="rId36"/>
  </p:notesMasterIdLst>
  <p:sldIdLst>
    <p:sldId id="256" r:id="rId5"/>
    <p:sldId id="501" r:id="rId6"/>
    <p:sldId id="546" r:id="rId7"/>
    <p:sldId id="545" r:id="rId8"/>
    <p:sldId id="526" r:id="rId9"/>
    <p:sldId id="527" r:id="rId10"/>
    <p:sldId id="529" r:id="rId11"/>
    <p:sldId id="530" r:id="rId12"/>
    <p:sldId id="531" r:id="rId13"/>
    <p:sldId id="541" r:id="rId14"/>
    <p:sldId id="532" r:id="rId15"/>
    <p:sldId id="533" r:id="rId16"/>
    <p:sldId id="534" r:id="rId17"/>
    <p:sldId id="536" r:id="rId18"/>
    <p:sldId id="535" r:id="rId19"/>
    <p:sldId id="540" r:id="rId20"/>
    <p:sldId id="528" r:id="rId21"/>
    <p:sldId id="538" r:id="rId22"/>
    <p:sldId id="544" r:id="rId23"/>
    <p:sldId id="539" r:id="rId24"/>
    <p:sldId id="547" r:id="rId25"/>
    <p:sldId id="548" r:id="rId26"/>
    <p:sldId id="515" r:id="rId27"/>
    <p:sldId id="550" r:id="rId28"/>
    <p:sldId id="551" r:id="rId29"/>
    <p:sldId id="552" r:id="rId30"/>
    <p:sldId id="524" r:id="rId31"/>
    <p:sldId id="525" r:id="rId32"/>
    <p:sldId id="549" r:id="rId33"/>
    <p:sldId id="553" r:id="rId34"/>
    <p:sldId id="441" r:id="rId35"/>
  </p:sldIdLst>
  <p:sldSz cx="12192000" cy="6858000"/>
  <p:notesSz cx="6858000" cy="9144000"/>
  <p:embeddedFontLst>
    <p:embeddedFont>
      <p:font typeface="Microsoft YaHei" panose="020B0503020204020204" pitchFamily="34" charset="-122"/>
      <p:regular r:id="rId37"/>
      <p:bold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等线 Light" panose="02010600030101010101" pitchFamily="2" charset="-122"/>
      <p:regular r:id="rId41"/>
    </p:embeddedFont>
    <p:embeddedFont>
      <p:font typeface="Arial Black" panose="020B0604020202020204" pitchFamily="34" charset="0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6"/>
    <a:srgbClr val="EC8C20"/>
    <a:srgbClr val="F6304F"/>
    <a:srgbClr val="F4C0CB"/>
    <a:srgbClr val="F97F96"/>
    <a:srgbClr val="21783A"/>
    <a:srgbClr val="A5A5A5"/>
    <a:srgbClr val="A9D18E"/>
    <a:srgbClr val="DEF2E6"/>
    <a:srgbClr val="F4C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3" autoAdjust="0"/>
    <p:restoredTop sz="92053"/>
  </p:normalViewPr>
  <p:slideViewPr>
    <p:cSldViewPr snapToGrid="0" showGuides="1">
      <p:cViewPr varScale="1">
        <p:scale>
          <a:sx n="147" d="100"/>
          <a:sy n="147" d="100"/>
        </p:scale>
        <p:origin x="1136" y="184"/>
      </p:cViewPr>
      <p:guideLst>
        <p:guide orient="horz" pos="1992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A6980-C9E9-464C-A1B9-BC16E6CF209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D0A6C-995C-4A98-832D-3616445FC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4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9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9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列裁剪，例如子查询中包含了 </a:t>
            </a:r>
            <a:r>
              <a:rPr kumimoji="1" lang="en-US" altLang="zh-CN" dirty="0"/>
              <a:t>select</a:t>
            </a:r>
            <a:r>
              <a:rPr kumimoji="1" lang="zh-CN" altLang="en-US" dirty="0"/>
              <a:t> *，但是外层查询只返回 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16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下层用 </a:t>
            </a:r>
            <a:r>
              <a:rPr kumimoji="1" lang="en-US" altLang="zh-CN" dirty="0"/>
              <a:t>JDBC</a:t>
            </a:r>
            <a:r>
              <a:rPr kumimoji="1" lang="zh-CN" altLang="en-US" dirty="0"/>
              <a:t> 算子执行，将部分投影和谓词下推到 </a:t>
            </a:r>
            <a:r>
              <a:rPr kumimoji="1" lang="en-US" altLang="zh-CN" dirty="0"/>
              <a:t>JDBC</a:t>
            </a:r>
            <a:r>
              <a:rPr kumimoji="1" lang="zh-CN" altLang="en-US" dirty="0"/>
              <a:t> 数据源执行， 再通过 </a:t>
            </a:r>
            <a:r>
              <a:rPr kumimoji="1" lang="en-US" altLang="zh-CN" dirty="0"/>
              <a:t>JDBC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3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265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/apache/</a:t>
            </a:r>
            <a:r>
              <a:rPr kumimoji="1" lang="en" altLang="zh-CN" dirty="0" err="1"/>
              <a:t>shardingsphere</a:t>
            </a:r>
            <a:r>
              <a:rPr kumimoji="1" lang="en" altLang="zh-CN" dirty="0"/>
              <a:t>/issues/9117</a:t>
            </a:r>
            <a:endParaRPr kumimoji="1" lang="en-US" altLang="zh-CN" dirty="0"/>
          </a:p>
          <a:p>
            <a:r>
              <a:rPr kumimoji="1" lang="en" altLang="zh-CN" dirty="0"/>
              <a:t>https://u01f1kqxrl.feishu.cn/docs/doccnZ5ejyr1oZmF1zLxCnNe2yf#</a:t>
            </a:r>
            <a:endParaRPr kumimoji="1" lang="en-US" altLang="zh-CN" dirty="0"/>
          </a:p>
          <a:p>
            <a:r>
              <a:rPr kumimoji="1" lang="en" altLang="zh-CN" dirty="0"/>
              <a:t>https://u01f1kqxrl.feishu.cn/docs/doccnqHGxPfRZ7HenyfgBcQfD7g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/apache/</a:t>
            </a:r>
            <a:r>
              <a:rPr kumimoji="1" lang="en" altLang="zh-CN" dirty="0" err="1"/>
              <a:t>shardingsphere</a:t>
            </a:r>
            <a:r>
              <a:rPr kumimoji="1" lang="en" altLang="zh-CN" dirty="0"/>
              <a:t>/issues/9117</a:t>
            </a:r>
            <a:endParaRPr kumimoji="1" lang="en-US" altLang="zh-CN" dirty="0"/>
          </a:p>
          <a:p>
            <a:r>
              <a:rPr kumimoji="1" lang="en" altLang="zh-CN" dirty="0"/>
              <a:t>https://u01f1kqxrl.feishu.cn/docs/doccnZ5ejyr1oZmF1zLxCnNe2yf#</a:t>
            </a:r>
            <a:endParaRPr kumimoji="1" lang="en-US" altLang="zh-CN" dirty="0"/>
          </a:p>
          <a:p>
            <a:r>
              <a:rPr kumimoji="1" lang="en" altLang="zh-CN" dirty="0"/>
              <a:t>https://u01f1kqxrl.feishu.cn/docs/doccnqHGxPfRZ7HenyfgBcQfD7g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15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/apache/</a:t>
            </a:r>
            <a:r>
              <a:rPr kumimoji="1" lang="en" altLang="zh-CN" dirty="0" err="1"/>
              <a:t>shardingsphere</a:t>
            </a:r>
            <a:r>
              <a:rPr kumimoji="1" lang="en" altLang="zh-CN" dirty="0"/>
              <a:t>/issues/13091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6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/apache/</a:t>
            </a:r>
            <a:r>
              <a:rPr kumimoji="1" lang="en" altLang="zh-CN" dirty="0" err="1"/>
              <a:t>shardingsphere</a:t>
            </a:r>
            <a:r>
              <a:rPr kumimoji="1" lang="en" altLang="zh-CN" dirty="0"/>
              <a:t>/issues/13091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5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01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2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3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99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0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86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arxiv.org</a:t>
            </a:r>
            <a:r>
              <a:rPr kumimoji="1" lang="en" altLang="zh-CN" dirty="0"/>
              <a:t>/pdf/1802.10233.pdf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D0A6C-995C-4A98-832D-3616445FC9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8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84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5084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911DB1-3A3A-0A48-9B0A-8BBA0D3BF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78" y="182218"/>
            <a:ext cx="2998304" cy="49971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CC7A1-8C9A-AB41-80C3-5054AC213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C2B67-F4B5-1941-9724-C6B6C4084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E1F01E-3B0F-C147-97AD-969995EBE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961956" y="922338"/>
            <a:ext cx="4067311" cy="514826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17"/>
          <p:cNvSpPr>
            <a:spLocks noGrp="1"/>
          </p:cNvSpPr>
          <p:nvPr>
            <p:ph type="pic" sz="quarter" idx="11"/>
          </p:nvPr>
        </p:nvSpPr>
        <p:spPr>
          <a:xfrm>
            <a:off x="5163843" y="922338"/>
            <a:ext cx="5769836" cy="249142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17"/>
          <p:cNvSpPr>
            <a:spLocks noGrp="1"/>
          </p:cNvSpPr>
          <p:nvPr>
            <p:ph type="pic" sz="quarter" idx="12"/>
          </p:nvPr>
        </p:nvSpPr>
        <p:spPr>
          <a:xfrm>
            <a:off x="5163843" y="3544389"/>
            <a:ext cx="5769836" cy="2526211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5905500" y="2310064"/>
            <a:ext cx="4895850" cy="310775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1518698" y="2544417"/>
            <a:ext cx="4126727" cy="261598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5390866" y="0"/>
            <a:ext cx="6801134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>
          <a:xfrm>
            <a:off x="4328652" y="1725561"/>
            <a:ext cx="2064774" cy="361320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EC5961-22EA-5042-B499-4278ABE26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176713" y="2433306"/>
            <a:ext cx="3711693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888407" y="2433306"/>
            <a:ext cx="4303594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0" y="2433306"/>
            <a:ext cx="4176712" cy="2073275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5399134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1"/>
          </p:nvPr>
        </p:nvSpPr>
        <p:spPr>
          <a:xfrm>
            <a:off x="7057829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12"/>
          </p:nvPr>
        </p:nvSpPr>
        <p:spPr>
          <a:xfrm>
            <a:off x="8705233" y="1828450"/>
            <a:ext cx="2212066" cy="3201100"/>
          </a:xfrm>
          <a:prstGeom prst="parallelogram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0"/>
            <a:ext cx="499310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1"/>
          </p:nvPr>
        </p:nvSpPr>
        <p:spPr>
          <a:xfrm>
            <a:off x="3416970" y="1022683"/>
            <a:ext cx="4066674" cy="4812633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974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3097499" y="0"/>
            <a:ext cx="3001963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12"/>
          </p:nvPr>
        </p:nvSpPr>
        <p:spPr>
          <a:xfrm>
            <a:off x="6099462" y="0"/>
            <a:ext cx="3117871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2" name="Рисунок 6"/>
          <p:cNvSpPr>
            <a:spLocks noGrp="1"/>
          </p:cNvSpPr>
          <p:nvPr>
            <p:ph type="pic" sz="quarter" idx="13"/>
          </p:nvPr>
        </p:nvSpPr>
        <p:spPr>
          <a:xfrm>
            <a:off x="9217333" y="0"/>
            <a:ext cx="2974667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1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3176337"/>
            <a:ext cx="12192000" cy="36816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6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397732" y="6320641"/>
            <a:ext cx="1460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Poppins SemiBold" panose="02000000000000000000" pitchFamily="2" charset="0"/>
              </a:rPr>
              <a:t>www.floraladdress.com</a:t>
            </a:r>
            <a:endParaRPr lang="ru-RU" sz="1000" b="0" i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Poppins SemiBold" panose="02000000000000000000" pitchFamily="2" charset="0"/>
            </a:endParaRPr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6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diamond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1716507"/>
            <a:ext cx="12192000" cy="185687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716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印品黑体" panose="00000500000000000000" pitchFamily="2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86740" y="6473041"/>
            <a:ext cx="1460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Poppins SemiBold" panose="02000000000000000000" pitchFamily="2" charset="0"/>
              </a:rPr>
              <a:t>www.floraladdress.com</a:t>
            </a:r>
            <a:endParaRPr lang="ru-RU" sz="1000" b="0" i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Poppins SemiBold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422791" y="2535251"/>
            <a:ext cx="1435210" cy="2506649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1"/>
          </p:nvPr>
        </p:nvSpPr>
        <p:spPr>
          <a:xfrm>
            <a:off x="7654305" y="1375649"/>
            <a:ext cx="1432546" cy="25146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12"/>
          </p:nvPr>
        </p:nvSpPr>
        <p:spPr>
          <a:xfrm>
            <a:off x="9810171" y="2527300"/>
            <a:ext cx="1425022" cy="25146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916906" y="941694"/>
            <a:ext cx="2469427" cy="5022141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/>
          </p:nvPr>
        </p:nvSpPr>
        <p:spPr>
          <a:xfrm>
            <a:off x="6564572" y="3220873"/>
            <a:ext cx="2552131" cy="1173706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2"/>
          </p:nvPr>
        </p:nvSpPr>
        <p:spPr>
          <a:xfrm>
            <a:off x="6564572" y="941695"/>
            <a:ext cx="4245143" cy="2060812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3"/>
          </p:nvPr>
        </p:nvSpPr>
        <p:spPr>
          <a:xfrm>
            <a:off x="9294942" y="3220872"/>
            <a:ext cx="1514641" cy="2742964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  <p:sp>
        <p:nvSpPr>
          <p:cNvPr id="20" name="Рисунок 8"/>
          <p:cNvSpPr>
            <a:spLocks noGrp="1"/>
          </p:cNvSpPr>
          <p:nvPr>
            <p:ph type="pic" sz="quarter" idx="14"/>
          </p:nvPr>
        </p:nvSpPr>
        <p:spPr>
          <a:xfrm>
            <a:off x="6564572" y="4612945"/>
            <a:ext cx="2552131" cy="135089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40D1FC-E527-1F42-9FB7-0CB9160BDA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>
            <a:spLocks noGrp="1"/>
          </p:cNvSpPr>
          <p:nvPr>
            <p:ph type="pic" sz="quarter" idx="10"/>
          </p:nvPr>
        </p:nvSpPr>
        <p:spPr>
          <a:xfrm>
            <a:off x="6561138" y="785813"/>
            <a:ext cx="4138612" cy="243865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4513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359862-3092-4748-ABF6-6BA898C56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52475D-2E89-D74E-BD18-D37AD0FF1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532530-0CA5-4B4C-BC4D-2D6AA82F1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DF96FA-F74C-FD4A-85B2-F1A7F523A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FD4620-A7B0-C345-8EF5-735E16449C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A9C2E-F71B-4466-9B6B-B54AF04FDB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60A5-AEEB-4633-8DDE-3DF427CE36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5DC0EB-FBE3-FB42-97D8-3E904AE35C5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8EE27-D8EE-C04F-A98C-BB46C2E0D8E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F246A-C6F7-40F4-A05F-ED4F5095628A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CD09-3243-4A1C-A0D0-2B5A9B32A3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B11A6-9F3D-C242-B3A3-C7C90EAD92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25" y="174351"/>
            <a:ext cx="1920186" cy="3487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10" y="580641"/>
            <a:ext cx="3447812" cy="3447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412032" y="4668556"/>
            <a:ext cx="3140242" cy="2524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 rot="5400000">
            <a:off x="-187673" y="1222086"/>
            <a:ext cx="1155032" cy="779686"/>
          </a:xfrm>
          <a:prstGeom prst="rect">
            <a:avLst/>
          </a:prstGeom>
        </p:spPr>
      </p:pic>
      <p:sp>
        <p:nvSpPr>
          <p:cNvPr id="26" name="TextBox 36"/>
          <p:cNvSpPr txBox="1"/>
          <p:nvPr/>
        </p:nvSpPr>
        <p:spPr>
          <a:xfrm>
            <a:off x="2220058" y="2187426"/>
            <a:ext cx="8210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 </a:t>
            </a:r>
            <a:r>
              <a:rPr kumimoji="1" lang="en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Calcite 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 </a:t>
            </a:r>
            <a:r>
              <a:rPr kumimoji="1" lang="en" altLang="zh-CN" sz="4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ShardingSphere</a:t>
            </a:r>
            <a:r>
              <a:rPr kumimoji="1" lang="en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联邦查询引擎实现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36779" y="5011440"/>
            <a:ext cx="4765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端正强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duanzhengqiang@apache.org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86587" y="1688123"/>
            <a:ext cx="8515202" cy="2340330"/>
          </a:xfrm>
          <a:prstGeom prst="roundRect">
            <a:avLst/>
          </a:prstGeom>
          <a:noFill/>
          <a:ln w="25400">
            <a:solidFill>
              <a:srgbClr val="2769FC">
                <a:alpha val="4813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59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——Catalog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802C8A-EE84-2941-9CBA-1343EF5B5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89" y="1767352"/>
            <a:ext cx="4455704" cy="31310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47139-F201-F842-92F9-4C68FD441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40" y="957455"/>
            <a:ext cx="5965371" cy="2213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02A96-DF84-BC4A-AD6A-552366C92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40" y="3686785"/>
            <a:ext cx="3890426" cy="2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59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——Catalog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E87CB3-9825-F64E-A324-EF4C9C7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11" y="1999759"/>
            <a:ext cx="7133777" cy="28584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138B69-9B1E-4F4B-970E-BB2FD564A686}"/>
              </a:ext>
            </a:extLst>
          </p:cNvPr>
          <p:cNvSpPr txBox="1"/>
          <p:nvPr/>
        </p:nvSpPr>
        <p:spPr>
          <a:xfrm>
            <a:off x="4414288" y="1190858"/>
            <a:ext cx="3363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对象在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中对应位置：</a:t>
            </a:r>
          </a:p>
        </p:txBody>
      </p:sp>
    </p:spTree>
    <p:extLst>
      <p:ext uri="{BB962C8B-B14F-4D97-AF65-F5344CB8AC3E}">
        <p14:creationId xmlns:p14="http://schemas.microsoft.com/office/powerpoint/2010/main" val="30486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3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——SQL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Parser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D51953-8760-FF47-9483-F8B534C1CFC9}"/>
              </a:ext>
            </a:extLst>
          </p:cNvPr>
          <p:cNvSpPr txBox="1"/>
          <p:nvPr/>
        </p:nvSpPr>
        <p:spPr>
          <a:xfrm>
            <a:off x="2960914" y="2151727"/>
            <a:ext cx="6270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JavaCC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编写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解析逻辑；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输入的查询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被解析为抽象语法树（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中使用 </a:t>
            </a:r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代表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可以从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字符串转换为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，也可以从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转换为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字符串；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解析完全理解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语义；</a:t>
            </a:r>
          </a:p>
        </p:txBody>
      </p:sp>
    </p:spTree>
    <p:extLst>
      <p:ext uri="{BB962C8B-B14F-4D97-AF65-F5344CB8AC3E}">
        <p14:creationId xmlns:p14="http://schemas.microsoft.com/office/powerpoint/2010/main" val="3232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93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——SQL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Parser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521A8-3224-F643-B708-934DACF44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" y="1439768"/>
            <a:ext cx="7593511" cy="39784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20C10E-1638-5B47-837A-8F7755079567}"/>
              </a:ext>
            </a:extLst>
          </p:cNvPr>
          <p:cNvSpPr txBox="1"/>
          <p:nvPr/>
        </p:nvSpPr>
        <p:spPr>
          <a:xfrm>
            <a:off x="7397894" y="2274838"/>
            <a:ext cx="40932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SqlLiteral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代表用户输入的常量，即字面量；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SqlIdentifier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代表用户输入的标识符，例如：表名、字段名等；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SqlCall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每一个具体的操作都可以对应一个 </a:t>
            </a:r>
            <a:r>
              <a:rPr lang="en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SqlCall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例如查询语句对应的 </a:t>
            </a:r>
            <a:r>
              <a:rPr lang="en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SqlSelect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2146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A900FD-0382-1241-A8D3-F4CEF6359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7" t="17234" r="7009" b="3326"/>
          <a:stretch/>
        </p:blipFill>
        <p:spPr>
          <a:xfrm>
            <a:off x="3335383" y="2368732"/>
            <a:ext cx="5521234" cy="36463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75DBE8-7503-924D-8CB9-F9CB579E65CF}"/>
              </a:ext>
            </a:extLst>
          </p:cNvPr>
          <p:cNvSpPr txBox="1"/>
          <p:nvPr/>
        </p:nvSpPr>
        <p:spPr>
          <a:xfrm>
            <a:off x="2076994" y="1198792"/>
            <a:ext cx="8038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关系代数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 </a:t>
            </a:r>
            <a:r>
              <a:rPr lang="en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优化的基础理论，任何一个查询都可以表示成由关系运算符组成的树，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基于关系代数的等价变化原则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 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进行优化。关系代数支持了如下：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选择、投影、笛卡尔积、并、交、差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等基本运算。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3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7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2245D7-AA85-EA4D-B19B-D5359DF90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4" r="2788" b="3418"/>
          <a:stretch/>
        </p:blipFill>
        <p:spPr>
          <a:xfrm>
            <a:off x="1897023" y="2081348"/>
            <a:ext cx="8397953" cy="39014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FDC05E-A910-FC48-BA77-4F34F720C4FC}"/>
              </a:ext>
            </a:extLst>
          </p:cNvPr>
          <p:cNvSpPr txBox="1"/>
          <p:nvPr/>
        </p:nvSpPr>
        <p:spPr>
          <a:xfrm>
            <a:off x="2464235" y="1301322"/>
            <a:ext cx="7263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如下是根据关联查询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生成的逻辑计划，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逻辑计划代表了执行查询的顺序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5869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3DC5A4-A660-7442-A14F-6FE8EE2D3884}"/>
              </a:ext>
            </a:extLst>
          </p:cNvPr>
          <p:cNvSpPr txBox="1"/>
          <p:nvPr/>
        </p:nvSpPr>
        <p:spPr>
          <a:xfrm>
            <a:off x="1410788" y="1487538"/>
            <a:ext cx="9370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优化器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实现了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RelOptPlanner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接口，目前内置了两种类型的优化器：</a:t>
            </a:r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HepPlanner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VolcanoPlanner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BD010C-334F-694C-9FD0-80315955F067}"/>
              </a:ext>
            </a:extLst>
          </p:cNvPr>
          <p:cNvSpPr txBox="1"/>
          <p:nvPr/>
        </p:nvSpPr>
        <p:spPr>
          <a:xfrm>
            <a:off x="1410788" y="2700003"/>
            <a:ext cx="44508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HepPlanner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启发式的优化器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，使用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预先定义的优化规则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去匹配逻辑计划，直到无匹配结果或达到最大匹配次数。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启发式的优化器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性能优于基于代价的优化器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如果规则对计划做出相反的更改，则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有无限递归的风险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D923A7-812F-284A-944B-EFB327EE7159}"/>
              </a:ext>
            </a:extLst>
          </p:cNvPr>
          <p:cNvSpPr txBox="1"/>
          <p:nvPr/>
        </p:nvSpPr>
        <p:spPr>
          <a:xfrm>
            <a:off x="6330383" y="2700002"/>
            <a:ext cx="45153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VolcanoPlanner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是一个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基于代价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的优化器，以迭代的方式去匹配规则，在每次迭代中选择成本最低的计划，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由关系表达式提供；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不是所有执行计划都能被包含在代价计算中；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不继续显著降低时，将会停止优化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022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189B49-75DA-6249-915A-91A6330997E4}"/>
              </a:ext>
            </a:extLst>
          </p:cNvPr>
          <p:cNvSpPr txBox="1"/>
          <p:nvPr/>
        </p:nvSpPr>
        <p:spPr>
          <a:xfrm>
            <a:off x="3175873" y="2274838"/>
            <a:ext cx="58402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列裁剪（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Prune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unused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fields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子查询转换为关联查询（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subqueries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重排序（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投影下推（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projections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谓词下推（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DA4C80-3DF7-5548-BF89-B32B365E9AA3}"/>
              </a:ext>
            </a:extLst>
          </p:cNvPr>
          <p:cNvSpPr txBox="1"/>
          <p:nvPr/>
        </p:nvSpPr>
        <p:spPr>
          <a:xfrm>
            <a:off x="3175873" y="1787136"/>
            <a:ext cx="3446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HepPlanner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逻辑优化的常用方式：</a:t>
            </a:r>
          </a:p>
        </p:txBody>
      </p:sp>
    </p:spTree>
    <p:extLst>
      <p:ext uri="{BB962C8B-B14F-4D97-AF65-F5344CB8AC3E}">
        <p14:creationId xmlns:p14="http://schemas.microsoft.com/office/powerpoint/2010/main" val="10340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B9CC0A-46F6-9E48-8BE7-B7FB3AB35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70"/>
          <a:stretch/>
        </p:blipFill>
        <p:spPr>
          <a:xfrm>
            <a:off x="1889095" y="1645921"/>
            <a:ext cx="8413810" cy="4404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19DE70-5924-2646-86D8-38DFD3EA8F10}"/>
              </a:ext>
            </a:extLst>
          </p:cNvPr>
          <p:cNvSpPr txBox="1"/>
          <p:nvPr/>
        </p:nvSpPr>
        <p:spPr>
          <a:xfrm>
            <a:off x="1889095" y="120178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投影下推和谓词下推示例：</a:t>
            </a:r>
          </a:p>
        </p:txBody>
      </p:sp>
    </p:spTree>
    <p:extLst>
      <p:ext uri="{BB962C8B-B14F-4D97-AF65-F5344CB8AC3E}">
        <p14:creationId xmlns:p14="http://schemas.microsoft.com/office/powerpoint/2010/main" val="41329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787A7E-A771-6441-B5F2-F6B18E78C6C1}"/>
              </a:ext>
            </a:extLst>
          </p:cNvPr>
          <p:cNvSpPr txBox="1"/>
          <p:nvPr/>
        </p:nvSpPr>
        <p:spPr>
          <a:xfrm>
            <a:off x="3964647" y="2274838"/>
            <a:ext cx="4262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由每一个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RelOptCost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对象代表了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通常包含了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行数、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代价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估计是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相对的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统计信息可以提升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估计的准确性；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3B5D2E-F567-634B-8BE7-E6FD4C2D4040}"/>
              </a:ext>
            </a:extLst>
          </p:cNvPr>
          <p:cNvSpPr txBox="1"/>
          <p:nvPr/>
        </p:nvSpPr>
        <p:spPr>
          <a:xfrm>
            <a:off x="3964647" y="1769719"/>
            <a:ext cx="3412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VolcanoPlanner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物理优化的重点：</a:t>
            </a:r>
          </a:p>
        </p:txBody>
      </p:sp>
    </p:spTree>
    <p:extLst>
      <p:ext uri="{BB962C8B-B14F-4D97-AF65-F5344CB8AC3E}">
        <p14:creationId xmlns:p14="http://schemas.microsoft.com/office/powerpoint/2010/main" val="32747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3A71D4-EB31-E34E-8D77-BCE4AACFBABB}"/>
              </a:ext>
            </a:extLst>
          </p:cNvPr>
          <p:cNvGrpSpPr/>
          <p:nvPr/>
        </p:nvGrpSpPr>
        <p:grpSpPr>
          <a:xfrm>
            <a:off x="2858135" y="1783397"/>
            <a:ext cx="6475730" cy="3291205"/>
            <a:chOff x="3443287" y="1783397"/>
            <a:chExt cx="6475730" cy="3291205"/>
          </a:xfrm>
        </p:grpSpPr>
        <p:grpSp>
          <p:nvGrpSpPr>
            <p:cNvPr id="10" name="组合 9"/>
            <p:cNvGrpSpPr/>
            <p:nvPr/>
          </p:nvGrpSpPr>
          <p:grpSpPr>
            <a:xfrm>
              <a:off x="3443287" y="1783397"/>
              <a:ext cx="6475730" cy="3291205"/>
              <a:chOff x="3643" y="1806"/>
              <a:chExt cx="10198" cy="5183"/>
            </a:xfrm>
          </p:grpSpPr>
          <p:grpSp>
            <p:nvGrpSpPr>
              <p:cNvPr id="61" name="Group 134"/>
              <p:cNvGrpSpPr/>
              <p:nvPr/>
            </p:nvGrpSpPr>
            <p:grpSpPr>
              <a:xfrm>
                <a:off x="3643" y="1806"/>
                <a:ext cx="1362" cy="1363"/>
                <a:chOff x="3287425" y="1417883"/>
                <a:chExt cx="648499" cy="649042"/>
              </a:xfrm>
            </p:grpSpPr>
            <p:sp>
              <p:nvSpPr>
                <p:cNvPr id="62" name="Oval 36"/>
                <p:cNvSpPr>
                  <a:spLocks noChangeAspect="1"/>
                </p:cNvSpPr>
                <p:nvPr/>
              </p:nvSpPr>
              <p:spPr>
                <a:xfrm>
                  <a:off x="3287425" y="1417883"/>
                  <a:ext cx="648499" cy="64904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" name="Oval 37"/>
                <p:cNvSpPr>
                  <a:spLocks noChangeAspect="1"/>
                </p:cNvSpPr>
                <p:nvPr/>
              </p:nvSpPr>
              <p:spPr>
                <a:xfrm>
                  <a:off x="3362252" y="1492773"/>
                  <a:ext cx="498845" cy="499263"/>
                </a:xfrm>
                <a:prstGeom prst="ellipse">
                  <a:avLst/>
                </a:prstGeom>
                <a:solidFill>
                  <a:srgbClr val="466BB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01</a:t>
                  </a:r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43" y="5626"/>
                <a:ext cx="10198" cy="1363"/>
                <a:chOff x="4750" y="5022"/>
                <a:chExt cx="10198" cy="1363"/>
              </a:xfrm>
            </p:grpSpPr>
            <p:grpSp>
              <p:nvGrpSpPr>
                <p:cNvPr id="67" name="Group 130"/>
                <p:cNvGrpSpPr/>
                <p:nvPr/>
              </p:nvGrpSpPr>
              <p:grpSpPr>
                <a:xfrm>
                  <a:off x="4750" y="5022"/>
                  <a:ext cx="1361" cy="1363"/>
                  <a:chOff x="3287425" y="3613920"/>
                  <a:chExt cx="648499" cy="649042"/>
                </a:xfrm>
              </p:grpSpPr>
              <p:sp>
                <p:nvSpPr>
                  <p:cNvPr id="68" name="Oval 42"/>
                  <p:cNvSpPr>
                    <a:spLocks noChangeAspect="1"/>
                  </p:cNvSpPr>
                  <p:nvPr/>
                </p:nvSpPr>
                <p:spPr>
                  <a:xfrm>
                    <a:off x="3287425" y="3613920"/>
                    <a:ext cx="648499" cy="64904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9" name="Oval 43"/>
                  <p:cNvSpPr>
                    <a:spLocks noChangeAspect="1"/>
                  </p:cNvSpPr>
                  <p:nvPr/>
                </p:nvSpPr>
                <p:spPr>
                  <a:xfrm>
                    <a:off x="3362252" y="3688810"/>
                    <a:ext cx="498845" cy="499263"/>
                  </a:xfrm>
                  <a:prstGeom prst="ellipse">
                    <a:avLst/>
                  </a:prstGeom>
                  <a:solidFill>
                    <a:srgbClr val="EC8C20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03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" name="文本框 3"/>
                <p:cNvSpPr txBox="1"/>
                <p:nvPr/>
              </p:nvSpPr>
              <p:spPr>
                <a:xfrm>
                  <a:off x="6977" y="5335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联邦查询引擎规划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644" y="3716"/>
                <a:ext cx="10197" cy="1362"/>
                <a:chOff x="3644" y="3636"/>
                <a:chExt cx="10197" cy="1363"/>
              </a:xfrm>
            </p:grpSpPr>
            <p:grpSp>
              <p:nvGrpSpPr>
                <p:cNvPr id="64" name="Group 129"/>
                <p:cNvGrpSpPr/>
                <p:nvPr/>
              </p:nvGrpSpPr>
              <p:grpSpPr>
                <a:xfrm>
                  <a:off x="3644" y="3636"/>
                  <a:ext cx="1362" cy="1363"/>
                  <a:chOff x="2779491" y="2517212"/>
                  <a:chExt cx="648499" cy="649042"/>
                </a:xfrm>
              </p:grpSpPr>
              <p:sp>
                <p:nvSpPr>
                  <p:cNvPr id="65" name="Oval 39"/>
                  <p:cNvSpPr>
                    <a:spLocks noChangeAspect="1"/>
                  </p:cNvSpPr>
                  <p:nvPr/>
                </p:nvSpPr>
                <p:spPr>
                  <a:xfrm>
                    <a:off x="2779491" y="2517212"/>
                    <a:ext cx="648499" cy="64904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6" name="Oval 40"/>
                  <p:cNvSpPr>
                    <a:spLocks noChangeAspect="1"/>
                  </p:cNvSpPr>
                  <p:nvPr/>
                </p:nvSpPr>
                <p:spPr>
                  <a:xfrm>
                    <a:off x="2854318" y="2592102"/>
                    <a:ext cx="498845" cy="499263"/>
                  </a:xfrm>
                  <a:prstGeom prst="ellipse">
                    <a:avLst/>
                  </a:prstGeom>
                  <a:solidFill>
                    <a:srgbClr val="A5A5A5">
                      <a:alpha val="48000"/>
                    </a:srgb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02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3" name="文本框 2"/>
                <p:cNvSpPr txBox="1"/>
                <p:nvPr/>
              </p:nvSpPr>
              <p:spPr>
                <a:xfrm>
                  <a:off x="5870" y="3949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联邦查询引擎实现</a:t>
                  </a:r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DB09A30-853A-8D4D-ABA5-AB52B7E79DB6}"/>
                </a:ext>
              </a:extLst>
            </p:cNvPr>
            <p:cNvSpPr txBox="1"/>
            <p:nvPr/>
          </p:nvSpPr>
          <p:spPr>
            <a:xfrm>
              <a:off x="4856797" y="1981860"/>
              <a:ext cx="3891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Calcite</a:t>
              </a:r>
              <a:r>
                <a:rPr lang="en" altLang="zh-CN" sz="2400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2400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入门介绍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——Query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Optimizer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834614-5CF7-A74E-B349-270C1C31AD11}"/>
              </a:ext>
            </a:extLst>
          </p:cNvPr>
          <p:cNvSpPr txBox="1"/>
          <p:nvPr/>
        </p:nvSpPr>
        <p:spPr>
          <a:xfrm>
            <a:off x="2188130" y="1082527"/>
            <a:ext cx="3206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VolcanoPlanner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物理优化示例：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15D30-2968-B34A-BDC0-94047920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30" y="1643758"/>
            <a:ext cx="7815740" cy="41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467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——SQL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Executor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FA4DD9-6DCA-154E-899D-45E49F09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68"/>
          <a:stretch/>
        </p:blipFill>
        <p:spPr>
          <a:xfrm>
            <a:off x="2247814" y="2491077"/>
            <a:ext cx="7696372" cy="381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848AE5-F68E-A14E-B0FC-3D207D3F16EB}"/>
              </a:ext>
            </a:extLst>
          </p:cNvPr>
          <p:cNvSpPr txBox="1"/>
          <p:nvPr/>
        </p:nvSpPr>
        <p:spPr>
          <a:xfrm>
            <a:off x="2146662" y="1013744"/>
            <a:ext cx="78986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75000"/>
            </a:pP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计划执行的方式：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使用内置的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Enumerable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算子，通过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EnumerableInterpretable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toBindable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代码执行（如下） 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自定义物理算子和执行代码。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75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3A71D4-EB31-E34E-8D77-BCE4AACFBABB}"/>
              </a:ext>
            </a:extLst>
          </p:cNvPr>
          <p:cNvGrpSpPr/>
          <p:nvPr/>
        </p:nvGrpSpPr>
        <p:grpSpPr>
          <a:xfrm>
            <a:off x="2858135" y="1783397"/>
            <a:ext cx="6475730" cy="3291205"/>
            <a:chOff x="3443287" y="1783397"/>
            <a:chExt cx="6475730" cy="3291205"/>
          </a:xfrm>
        </p:grpSpPr>
        <p:grpSp>
          <p:nvGrpSpPr>
            <p:cNvPr id="10" name="组合 9"/>
            <p:cNvGrpSpPr/>
            <p:nvPr/>
          </p:nvGrpSpPr>
          <p:grpSpPr>
            <a:xfrm>
              <a:off x="3443287" y="1783397"/>
              <a:ext cx="6475730" cy="3291205"/>
              <a:chOff x="3643" y="1806"/>
              <a:chExt cx="10198" cy="5183"/>
            </a:xfrm>
          </p:grpSpPr>
          <p:grpSp>
            <p:nvGrpSpPr>
              <p:cNvPr id="61" name="Group 134"/>
              <p:cNvGrpSpPr/>
              <p:nvPr/>
            </p:nvGrpSpPr>
            <p:grpSpPr>
              <a:xfrm>
                <a:off x="3643" y="1806"/>
                <a:ext cx="1362" cy="1363"/>
                <a:chOff x="3287425" y="1417883"/>
                <a:chExt cx="648499" cy="649042"/>
              </a:xfrm>
            </p:grpSpPr>
            <p:sp>
              <p:nvSpPr>
                <p:cNvPr id="62" name="Oval 36"/>
                <p:cNvSpPr>
                  <a:spLocks noChangeAspect="1"/>
                </p:cNvSpPr>
                <p:nvPr/>
              </p:nvSpPr>
              <p:spPr>
                <a:xfrm>
                  <a:off x="3287425" y="1417883"/>
                  <a:ext cx="648499" cy="64904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" name="Oval 37"/>
                <p:cNvSpPr>
                  <a:spLocks noChangeAspect="1"/>
                </p:cNvSpPr>
                <p:nvPr/>
              </p:nvSpPr>
              <p:spPr>
                <a:xfrm>
                  <a:off x="3362252" y="1492773"/>
                  <a:ext cx="498845" cy="499263"/>
                </a:xfrm>
                <a:prstGeom prst="ellipse">
                  <a:avLst/>
                </a:prstGeom>
                <a:solidFill>
                  <a:srgbClr val="466BB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01</a:t>
                  </a:r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43" y="5626"/>
                <a:ext cx="10198" cy="1363"/>
                <a:chOff x="4750" y="5022"/>
                <a:chExt cx="10198" cy="1363"/>
              </a:xfrm>
            </p:grpSpPr>
            <p:grpSp>
              <p:nvGrpSpPr>
                <p:cNvPr id="67" name="Group 130"/>
                <p:cNvGrpSpPr/>
                <p:nvPr/>
              </p:nvGrpSpPr>
              <p:grpSpPr>
                <a:xfrm>
                  <a:off x="4750" y="5022"/>
                  <a:ext cx="1361" cy="1363"/>
                  <a:chOff x="3287425" y="3613920"/>
                  <a:chExt cx="648499" cy="649042"/>
                </a:xfrm>
              </p:grpSpPr>
              <p:sp>
                <p:nvSpPr>
                  <p:cNvPr id="68" name="Oval 42"/>
                  <p:cNvSpPr>
                    <a:spLocks noChangeAspect="1"/>
                  </p:cNvSpPr>
                  <p:nvPr/>
                </p:nvSpPr>
                <p:spPr>
                  <a:xfrm>
                    <a:off x="3287425" y="3613920"/>
                    <a:ext cx="648499" cy="64904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9" name="Oval 43"/>
                  <p:cNvSpPr>
                    <a:spLocks noChangeAspect="1"/>
                  </p:cNvSpPr>
                  <p:nvPr/>
                </p:nvSpPr>
                <p:spPr>
                  <a:xfrm>
                    <a:off x="3362252" y="3688810"/>
                    <a:ext cx="498845" cy="499263"/>
                  </a:xfrm>
                  <a:prstGeom prst="ellipse">
                    <a:avLst/>
                  </a:prstGeom>
                  <a:solidFill>
                    <a:srgbClr val="EC8C20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03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" name="文本框 3"/>
                <p:cNvSpPr txBox="1"/>
                <p:nvPr/>
              </p:nvSpPr>
              <p:spPr>
                <a:xfrm>
                  <a:off x="6977" y="5335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联邦查询引擎规划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644" y="3716"/>
                <a:ext cx="10197" cy="1362"/>
                <a:chOff x="3644" y="3636"/>
                <a:chExt cx="10197" cy="1363"/>
              </a:xfrm>
            </p:grpSpPr>
            <p:grpSp>
              <p:nvGrpSpPr>
                <p:cNvPr id="64" name="Group 129"/>
                <p:cNvGrpSpPr/>
                <p:nvPr/>
              </p:nvGrpSpPr>
              <p:grpSpPr>
                <a:xfrm>
                  <a:off x="3644" y="3636"/>
                  <a:ext cx="1362" cy="1363"/>
                  <a:chOff x="2779491" y="2517212"/>
                  <a:chExt cx="648499" cy="649042"/>
                </a:xfrm>
              </p:grpSpPr>
              <p:sp>
                <p:nvSpPr>
                  <p:cNvPr id="65" name="Oval 39"/>
                  <p:cNvSpPr>
                    <a:spLocks noChangeAspect="1"/>
                  </p:cNvSpPr>
                  <p:nvPr/>
                </p:nvSpPr>
                <p:spPr>
                  <a:xfrm>
                    <a:off x="2779491" y="2517212"/>
                    <a:ext cx="648499" cy="64904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6" name="Oval 40"/>
                  <p:cNvSpPr>
                    <a:spLocks noChangeAspect="1"/>
                  </p:cNvSpPr>
                  <p:nvPr/>
                </p:nvSpPr>
                <p:spPr>
                  <a:xfrm>
                    <a:off x="2854318" y="2592102"/>
                    <a:ext cx="498845" cy="499263"/>
                  </a:xfrm>
                  <a:prstGeom prst="ellipse">
                    <a:avLst/>
                  </a:prstGeom>
                  <a:solidFill>
                    <a:srgbClr val="A5A5A5">
                      <a:alpha val="48000"/>
                    </a:srgb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02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3" name="文本框 2"/>
                <p:cNvSpPr txBox="1"/>
                <p:nvPr/>
              </p:nvSpPr>
              <p:spPr>
                <a:xfrm>
                  <a:off x="5870" y="3949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联邦查询引擎实现</a:t>
                  </a:r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DB09A30-853A-8D4D-ABA5-AB52B7E79DB6}"/>
                </a:ext>
              </a:extLst>
            </p:cNvPr>
            <p:cNvSpPr txBox="1"/>
            <p:nvPr/>
          </p:nvSpPr>
          <p:spPr>
            <a:xfrm>
              <a:off x="4856797" y="1981860"/>
              <a:ext cx="3891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Calcite</a:t>
              </a:r>
              <a:r>
                <a:rPr lang="en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入门介绍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8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3" y="459740"/>
            <a:ext cx="642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第一版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550A3E-F5BD-C742-B988-74162FDEB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713" y="1168825"/>
            <a:ext cx="8118573" cy="45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3" y="459740"/>
            <a:ext cx="642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第一版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E22CF7-DDA4-B74F-8B35-C8365833694E}"/>
              </a:ext>
            </a:extLst>
          </p:cNvPr>
          <p:cNvSpPr txBox="1"/>
          <p:nvPr/>
        </p:nvSpPr>
        <p:spPr>
          <a:xfrm>
            <a:off x="5107575" y="1175856"/>
            <a:ext cx="61613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实现思路：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Calcite JDBC 实现基础联邦查询，支持跨库查询、子查询、聚合查询等复杂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使用真实元数据注册到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需要提前路由、改写为真实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再交由联邦查询引擎处理；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生成器根据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ProjectableFilterableTable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接口参数生成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并执行；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通过归并引擎将真实结果集归并为逻辑结果集返回给用户。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20DF93-6562-C248-B9F8-40BCFF8F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6" y="886727"/>
            <a:ext cx="4101738" cy="52057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CC27BC-3303-8B46-81F9-B3D1ED234C1E}"/>
              </a:ext>
            </a:extLst>
          </p:cNvPr>
          <p:cNvSpPr txBox="1"/>
          <p:nvPr/>
        </p:nvSpPr>
        <p:spPr>
          <a:xfrm>
            <a:off x="5107575" y="3901440"/>
            <a:ext cx="61613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5000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存在的问题：</a:t>
            </a:r>
          </a:p>
          <a:p>
            <a:pPr>
              <a:buSzPct val="75000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默认使用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内置优化规则，没有集成优化模块 ShardingSphereOptimizer；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存在着两次解析问题（Calcite 解析和 ShardingSphere 解析）；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下推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生成后全路由，会导致在所有真实表中执行查询，当真实表数量非常多时，会导致查询效率降低；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两套元数据，维护成本高；</a:t>
            </a:r>
          </a:p>
        </p:txBody>
      </p:sp>
    </p:spTree>
    <p:extLst>
      <p:ext uri="{BB962C8B-B14F-4D97-AF65-F5344CB8AC3E}">
        <p14:creationId xmlns:p14="http://schemas.microsoft.com/office/powerpoint/2010/main" val="29342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3" y="459740"/>
            <a:ext cx="642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第二版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27D4AE-53DC-834E-9B00-0B04F687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76" y="1081677"/>
            <a:ext cx="3792888" cy="53165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FA8750-15D6-7647-B89D-D924D63D93F4}"/>
              </a:ext>
            </a:extLst>
          </p:cNvPr>
          <p:cNvSpPr txBox="1"/>
          <p:nvPr/>
        </p:nvSpPr>
        <p:spPr>
          <a:xfrm>
            <a:off x="5012278" y="919140"/>
            <a:ext cx="654399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实现思路：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 Calcite JDBC，自行实现联邦查询引擎执行流程：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ShardingSphere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解析；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SQLStatement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转换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并校验；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基于优化规则进行逻辑优化；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基于统计信息，代价模型进行物理优化（未实现）；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物理计划执行（未实现自定义算子）；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统一内核逻辑元数据和真实元数据，使用逻辑元数据注册到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，逻辑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通过决断器后交由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执行；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基于优化之后的物理计划生成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E7EB2F-0EF1-5F4A-8B64-02B11402280A}"/>
              </a:ext>
            </a:extLst>
          </p:cNvPr>
          <p:cNvSpPr txBox="1"/>
          <p:nvPr/>
        </p:nvSpPr>
        <p:spPr>
          <a:xfrm>
            <a:off x="5012278" y="4342977"/>
            <a:ext cx="6543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5000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存在的问题：</a:t>
            </a:r>
          </a:p>
          <a:p>
            <a:pPr>
              <a:buSzPct val="75000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SQLStatement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的相互转换，影响效率和兼容性；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缺乏统计信息和代价模型，暂不支持物理优化；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物理计划的执行依赖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内置的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EnumerableRel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算子，性能一般且无法灵活控制；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内存保护机制，需要避免加载数据过多导致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OOM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5591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3" y="459740"/>
            <a:ext cx="642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联邦查询引擎实现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第二版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289F73-868D-CC4A-BEB4-BCD4A5FC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35" y="1445369"/>
            <a:ext cx="5103224" cy="39672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14EC82-3D59-FE47-B471-9BAC97B06868}"/>
              </a:ext>
            </a:extLst>
          </p:cNvPr>
          <p:cNvSpPr txBox="1"/>
          <p:nvPr/>
        </p:nvSpPr>
        <p:spPr>
          <a:xfrm>
            <a:off x="5712073" y="881445"/>
            <a:ext cx="595741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联邦查询引擎改造：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Federation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由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infra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模块抽取到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模块，作为内置的功能；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ShardingSphere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元数据和联邦查询引擎完全解耦；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SQLFederationExecutor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接口，将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JDBC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实现和自定义实现进行隔离，用户通过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-federation-type: ADVANCED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配置使用；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联邦查询引擎功能增强：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跨库关联查询，包括：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INNER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CROSS JOIN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LEFT JOIN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RIGHT JOIN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FULL JOIN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NATURAL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[XXX]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子查询，包括：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Projection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子查询，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From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子查询和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Where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子查询；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支持任意组合的 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MAX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SUM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AVG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聚合函数；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UNION/INTERSECT/EXCEPT/MINUS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查询；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支持逻辑视图查询；</a:t>
            </a:r>
            <a:endParaRPr lang="en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818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Demo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6A3786-6DF5-D04A-B04A-57E7D2725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691481"/>
            <a:ext cx="10414000" cy="304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783168-5B3E-7046-BEF4-4B6F9E1094EF}"/>
              </a:ext>
            </a:extLst>
          </p:cNvPr>
          <p:cNvSpPr/>
          <p:nvPr/>
        </p:nvSpPr>
        <p:spPr>
          <a:xfrm>
            <a:off x="1020232" y="1044370"/>
            <a:ext cx="101515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* FROM t_order o INNER JOIN t_order_item i ON o.order_id = i.order_id WHERE o.order_id = 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 </a:t>
            </a: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以上面的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为例， t_order 和 t_order_item 存储在不同的数据库实例上，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 Federation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RBO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进行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谓词下推、列裁剪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等优化，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CBO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优化目前仍在开发中，目前只是基于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VolcanoPlanner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优化器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实现逻辑关系代数到物理关系代数的转换。</a:t>
            </a:r>
          </a:p>
        </p:txBody>
      </p:sp>
    </p:spTree>
    <p:extLst>
      <p:ext uri="{BB962C8B-B14F-4D97-AF65-F5344CB8AC3E}">
        <p14:creationId xmlns:p14="http://schemas.microsoft.com/office/powerpoint/2010/main" val="14471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818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Demo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2118DF-87D6-774F-BA44-DDB4E4146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5" y="981864"/>
            <a:ext cx="7563049" cy="3055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7B2891-5F85-9C4F-9E7F-BFB906E1B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559977" y="1881262"/>
            <a:ext cx="6931128" cy="12565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A02762-546B-884C-9F3B-FD7ADA77C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75" y="4252376"/>
            <a:ext cx="7563049" cy="17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126" y="459719"/>
            <a:ext cx="16066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目录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3A71D4-EB31-E34E-8D77-BCE4AACFBABB}"/>
              </a:ext>
            </a:extLst>
          </p:cNvPr>
          <p:cNvGrpSpPr/>
          <p:nvPr/>
        </p:nvGrpSpPr>
        <p:grpSpPr>
          <a:xfrm>
            <a:off x="2858135" y="1783397"/>
            <a:ext cx="6475730" cy="3291205"/>
            <a:chOff x="3443287" y="1783397"/>
            <a:chExt cx="6475730" cy="3291205"/>
          </a:xfrm>
        </p:grpSpPr>
        <p:grpSp>
          <p:nvGrpSpPr>
            <p:cNvPr id="10" name="组合 9"/>
            <p:cNvGrpSpPr/>
            <p:nvPr/>
          </p:nvGrpSpPr>
          <p:grpSpPr>
            <a:xfrm>
              <a:off x="3443287" y="1783397"/>
              <a:ext cx="6475730" cy="3291205"/>
              <a:chOff x="3643" y="1806"/>
              <a:chExt cx="10198" cy="5183"/>
            </a:xfrm>
          </p:grpSpPr>
          <p:grpSp>
            <p:nvGrpSpPr>
              <p:cNvPr id="61" name="Group 134"/>
              <p:cNvGrpSpPr/>
              <p:nvPr/>
            </p:nvGrpSpPr>
            <p:grpSpPr>
              <a:xfrm>
                <a:off x="3643" y="1806"/>
                <a:ext cx="1362" cy="1363"/>
                <a:chOff x="3287425" y="1417883"/>
                <a:chExt cx="648499" cy="649042"/>
              </a:xfrm>
            </p:grpSpPr>
            <p:sp>
              <p:nvSpPr>
                <p:cNvPr id="62" name="Oval 36"/>
                <p:cNvSpPr>
                  <a:spLocks noChangeAspect="1"/>
                </p:cNvSpPr>
                <p:nvPr/>
              </p:nvSpPr>
              <p:spPr>
                <a:xfrm>
                  <a:off x="3287425" y="1417883"/>
                  <a:ext cx="648499" cy="64904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" name="Oval 37"/>
                <p:cNvSpPr>
                  <a:spLocks noChangeAspect="1"/>
                </p:cNvSpPr>
                <p:nvPr/>
              </p:nvSpPr>
              <p:spPr>
                <a:xfrm>
                  <a:off x="3362252" y="1492773"/>
                  <a:ext cx="498845" cy="499263"/>
                </a:xfrm>
                <a:prstGeom prst="ellipse">
                  <a:avLst/>
                </a:prstGeom>
                <a:solidFill>
                  <a:srgbClr val="466BB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01</a:t>
                  </a:r>
                  <a:endParaRPr lang="en-US" sz="135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43" y="5626"/>
                <a:ext cx="10198" cy="1363"/>
                <a:chOff x="4750" y="5022"/>
                <a:chExt cx="10198" cy="1363"/>
              </a:xfrm>
            </p:grpSpPr>
            <p:grpSp>
              <p:nvGrpSpPr>
                <p:cNvPr id="67" name="Group 130"/>
                <p:cNvGrpSpPr/>
                <p:nvPr/>
              </p:nvGrpSpPr>
              <p:grpSpPr>
                <a:xfrm>
                  <a:off x="4750" y="5022"/>
                  <a:ext cx="1361" cy="1363"/>
                  <a:chOff x="3287425" y="3613920"/>
                  <a:chExt cx="648499" cy="649042"/>
                </a:xfrm>
              </p:grpSpPr>
              <p:sp>
                <p:nvSpPr>
                  <p:cNvPr id="68" name="Oval 42"/>
                  <p:cNvSpPr>
                    <a:spLocks noChangeAspect="1"/>
                  </p:cNvSpPr>
                  <p:nvPr/>
                </p:nvSpPr>
                <p:spPr>
                  <a:xfrm>
                    <a:off x="3287425" y="3613920"/>
                    <a:ext cx="648499" cy="64904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9" name="Oval 43"/>
                  <p:cNvSpPr>
                    <a:spLocks noChangeAspect="1"/>
                  </p:cNvSpPr>
                  <p:nvPr/>
                </p:nvSpPr>
                <p:spPr>
                  <a:xfrm>
                    <a:off x="3362252" y="3688810"/>
                    <a:ext cx="498845" cy="499263"/>
                  </a:xfrm>
                  <a:prstGeom prst="ellipse">
                    <a:avLst/>
                  </a:prstGeom>
                  <a:solidFill>
                    <a:srgbClr val="EC8C20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03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" name="文本框 3"/>
                <p:cNvSpPr txBox="1"/>
                <p:nvPr/>
              </p:nvSpPr>
              <p:spPr>
                <a:xfrm>
                  <a:off x="6977" y="5335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solidFill>
                        <a:srgbClr val="FFC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solidFill>
                        <a:srgbClr val="FFC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联邦查询引擎规划</a:t>
                  </a: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644" y="3716"/>
                <a:ext cx="10197" cy="1362"/>
                <a:chOff x="3644" y="3636"/>
                <a:chExt cx="10197" cy="1363"/>
              </a:xfrm>
            </p:grpSpPr>
            <p:grpSp>
              <p:nvGrpSpPr>
                <p:cNvPr id="64" name="Group 129"/>
                <p:cNvGrpSpPr/>
                <p:nvPr/>
              </p:nvGrpSpPr>
              <p:grpSpPr>
                <a:xfrm>
                  <a:off x="3644" y="3636"/>
                  <a:ext cx="1362" cy="1363"/>
                  <a:chOff x="2779491" y="2517212"/>
                  <a:chExt cx="648499" cy="649042"/>
                </a:xfrm>
              </p:grpSpPr>
              <p:sp>
                <p:nvSpPr>
                  <p:cNvPr id="65" name="Oval 39"/>
                  <p:cNvSpPr>
                    <a:spLocks noChangeAspect="1"/>
                  </p:cNvSpPr>
                  <p:nvPr/>
                </p:nvSpPr>
                <p:spPr>
                  <a:xfrm>
                    <a:off x="2779491" y="2517212"/>
                    <a:ext cx="648499" cy="64904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6" name="Oval 40"/>
                  <p:cNvSpPr>
                    <a:spLocks noChangeAspect="1"/>
                  </p:cNvSpPr>
                  <p:nvPr/>
                </p:nvSpPr>
                <p:spPr>
                  <a:xfrm>
                    <a:off x="2854318" y="2592102"/>
                    <a:ext cx="498845" cy="499263"/>
                  </a:xfrm>
                  <a:prstGeom prst="ellipse">
                    <a:avLst/>
                  </a:prstGeom>
                  <a:solidFill>
                    <a:srgbClr val="A5A5A5">
                      <a:alpha val="48000"/>
                    </a:srgb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02</a:t>
                    </a:r>
                    <a:endParaRPr lang="en-US" sz="16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3" name="文本框 2"/>
                <p:cNvSpPr txBox="1"/>
                <p:nvPr/>
              </p:nvSpPr>
              <p:spPr>
                <a:xfrm>
                  <a:off x="5870" y="3949"/>
                  <a:ext cx="7971" cy="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ShardingSphere</a:t>
                  </a:r>
                  <a:r>
                    <a:rPr lang="zh-CN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联邦查询引擎实现</a:t>
                  </a:r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DB09A30-853A-8D4D-ABA5-AB52B7E79DB6}"/>
                </a:ext>
              </a:extLst>
            </p:cNvPr>
            <p:cNvSpPr txBox="1"/>
            <p:nvPr/>
          </p:nvSpPr>
          <p:spPr>
            <a:xfrm>
              <a:off x="4856797" y="1981860"/>
              <a:ext cx="3891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Calcite</a:t>
              </a:r>
              <a:r>
                <a:rPr lang="en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入门介绍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8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275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Demo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52952E-27E4-1843-8A55-F4E5DB7B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28" y="3837012"/>
            <a:ext cx="9706143" cy="17974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E139-0F26-4F44-A3CF-B7D0F0D9A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28" y="2088425"/>
            <a:ext cx="7366000" cy="140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583D14-32F0-1443-BAC1-CEC99CADE7D3}"/>
              </a:ext>
            </a:extLst>
          </p:cNvPr>
          <p:cNvSpPr txBox="1"/>
          <p:nvPr/>
        </p:nvSpPr>
        <p:spPr>
          <a:xfrm>
            <a:off x="1242928" y="1103207"/>
            <a:ext cx="9706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手里有两个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表格，一个是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部门信息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，另外一个是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员工信息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，她想要对员工和部门信息进行统计，请问有哪些解决方法？</a:t>
            </a:r>
          </a:p>
        </p:txBody>
      </p:sp>
    </p:spTree>
    <p:extLst>
      <p:ext uri="{BB962C8B-B14F-4D97-AF65-F5344CB8AC3E}">
        <p14:creationId xmlns:p14="http://schemas.microsoft.com/office/powerpoint/2010/main" val="1315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4" y="459740"/>
            <a:ext cx="818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ShardingSphere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联邦查询引擎规划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C0072E-BDFA-B048-B055-33D32A2CB116}"/>
              </a:ext>
            </a:extLst>
          </p:cNvPr>
          <p:cNvSpPr txBox="1"/>
          <p:nvPr/>
        </p:nvSpPr>
        <p:spPr>
          <a:xfrm>
            <a:off x="2629988" y="1127078"/>
            <a:ext cx="6932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ShardingSphere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解析引擎和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解析引擎，统一以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SqlNode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抽象语法树作为解析结果；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ShardingSphere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系统库，收集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优化所需的统计信息；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ShardingSphere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分布式数据库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代价模型，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row_count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</a:t>
            </a:r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网络传输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自定义部分物理算子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，实现并发执行引擎，提供执行性能；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设计联邦查询引擎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内存管理器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，有效管控执行过程中的内存占用；</a:t>
            </a:r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向量化执行引擎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，进一步提升联邦查询引擎性能；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2049D-3911-9A41-A8EA-C29373789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55"/>
          <a:stretch/>
        </p:blipFill>
        <p:spPr>
          <a:xfrm>
            <a:off x="2506368" y="3456410"/>
            <a:ext cx="4995283" cy="3092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66856F-2D38-084C-8D4A-44E7CE3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71" y="3456410"/>
            <a:ext cx="2739920" cy="31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09BF24-E57E-0847-B966-CDBB3F0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40" y="4805097"/>
            <a:ext cx="1355148" cy="13551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10" y="580641"/>
            <a:ext cx="3447812" cy="3447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-529468" y="4551140"/>
            <a:ext cx="3140242" cy="2524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 t="77777" r="6743"/>
          <a:stretch>
            <a:fillRect/>
          </a:stretch>
        </p:blipFill>
        <p:spPr>
          <a:xfrm rot="5400000">
            <a:off x="-187673" y="1222086"/>
            <a:ext cx="1155032" cy="779686"/>
          </a:xfrm>
          <a:prstGeom prst="rect">
            <a:avLst/>
          </a:prstGeom>
        </p:spPr>
      </p:pic>
      <p:sp>
        <p:nvSpPr>
          <p:cNvPr id="22" name="TextBox 13"/>
          <p:cNvSpPr txBox="1"/>
          <p:nvPr/>
        </p:nvSpPr>
        <p:spPr>
          <a:xfrm>
            <a:off x="3886790" y="3880429"/>
            <a:ext cx="415559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端正强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duanzhengqiang@apache.org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3820258" y="1930644"/>
            <a:ext cx="426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-300" normalizeH="0" baseline="0" noProof="0" dirty="0">
                <a:ln>
                  <a:noFill/>
                </a:ln>
                <a:gradFill>
                  <a:gsLst>
                    <a:gs pos="0">
                      <a:srgbClr val="FD8647"/>
                    </a:gs>
                    <a:gs pos="100000">
                      <a:srgbClr val="F5274F"/>
                    </a:gs>
                  </a:gsLst>
                  <a:lin ang="0" scaled="1"/>
                </a:gradFill>
                <a:effectLst>
                  <a:outerShdw blurRad="203200" dist="635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谢谢观看</a:t>
            </a:r>
            <a:endParaRPr kumimoji="0" lang="en-US" sz="80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FD8647"/>
                  </a:gs>
                  <a:gs pos="100000">
                    <a:srgbClr val="F5274F"/>
                  </a:gs>
                </a:gsLst>
                <a:lin ang="0" scaled="1"/>
              </a:gradFill>
              <a:effectLst>
                <a:outerShdw blurRad="203200" dist="635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39547" y="1688123"/>
            <a:ext cx="5208103" cy="1974393"/>
          </a:xfrm>
          <a:prstGeom prst="roundRect">
            <a:avLst/>
          </a:prstGeom>
          <a:noFill/>
          <a:ln w="25400">
            <a:solidFill>
              <a:srgbClr val="2769FC">
                <a:alpha val="4813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5289140" y="6178103"/>
            <a:ext cx="135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关注我们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275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Demo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60ED84-C9C5-0D49-AD75-52CF19D2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92" y="1623635"/>
            <a:ext cx="7072414" cy="4774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B1B71C-34AD-E347-ADC1-6532189AA85C}"/>
              </a:ext>
            </a:extLst>
          </p:cNvPr>
          <p:cNvSpPr txBox="1"/>
          <p:nvPr/>
        </p:nvSpPr>
        <p:spPr>
          <a:xfrm>
            <a:off x="1236615" y="1072465"/>
            <a:ext cx="9718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一种可行的解决办法：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作为计算层引擎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，快速连接各种类型的数据存储，提供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查询能力。</a:t>
            </a:r>
          </a:p>
        </p:txBody>
      </p:sp>
    </p:spTree>
    <p:extLst>
      <p:ext uri="{BB962C8B-B14F-4D97-AF65-F5344CB8AC3E}">
        <p14:creationId xmlns:p14="http://schemas.microsoft.com/office/powerpoint/2010/main" val="41166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275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什么是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26E0A2-4781-A349-A183-EF3D7764C784}"/>
              </a:ext>
            </a:extLst>
          </p:cNvPr>
          <p:cNvSpPr txBox="1"/>
          <p:nvPr/>
        </p:nvSpPr>
        <p:spPr>
          <a:xfrm>
            <a:off x="7079836" y="1711167"/>
            <a:ext cx="39617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" altLang="zh-CN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动态数据管理框架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，提供了 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查询优化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等典型数据库管理功能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设计目标是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 size fits all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，为不同存储引擎提供统一的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查询引擎；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SzPct val="75000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en" altLang="zh-CN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具有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灵活性（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Flexible</a:t>
            </a:r>
            <a:r>
              <a:rPr lang="zh-CN" altLang="en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）、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组件可插拔（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Embeddable</a:t>
            </a:r>
            <a:r>
              <a:rPr lang="zh-CN" altLang="en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和可扩展（</a:t>
            </a:r>
            <a:r>
              <a:rPr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Extensible</a:t>
            </a:r>
            <a:r>
              <a:rPr lang="zh-CN" altLang="en" sz="160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大核心特性，</a:t>
            </a:r>
            <a:r>
              <a:rPr lang="en" altLang="zh-CN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的解析器、优化器都可以作为独立的组件使用；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38977A-9B4E-B240-A507-9DD165C8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60" y="1806550"/>
            <a:ext cx="5234759" cy="1371292"/>
          </a:xfrm>
          <a:prstGeom prst="rect">
            <a:avLst/>
          </a:prstGeom>
        </p:spPr>
      </p:pic>
      <p:pic>
        <p:nvPicPr>
          <p:cNvPr id="1028" name="Picture 4" descr="Apache Hive - Wikipedia">
            <a:extLst>
              <a:ext uri="{FF2B5EF4-FFF2-40B4-BE49-F238E27FC236}">
                <a16:creationId xmlns:a16="http://schemas.microsoft.com/office/drawing/2014/main" id="{973F91A7-BCC8-E545-947E-3F6A88D9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62" y="4122476"/>
            <a:ext cx="1157924" cy="10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ache Flink: Stateful Computations over Data Streams">
            <a:extLst>
              <a:ext uri="{FF2B5EF4-FFF2-40B4-BE49-F238E27FC236}">
                <a16:creationId xmlns:a16="http://schemas.microsoft.com/office/drawing/2014/main" id="{4D2E1FBD-153F-2B4A-B2B8-A220C7DF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61" y="4122476"/>
            <a:ext cx="2023159" cy="10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Kylin - Wikipedia">
            <a:extLst>
              <a:ext uri="{FF2B5EF4-FFF2-40B4-BE49-F238E27FC236}">
                <a16:creationId xmlns:a16="http://schemas.microsoft.com/office/drawing/2014/main" id="{69F36494-9F8B-8041-B294-CC603425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14" y="4122476"/>
            <a:ext cx="1143907" cy="10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6BC4BF-09AB-A348-BEF4-198F95832A39}"/>
              </a:ext>
            </a:extLst>
          </p:cNvPr>
          <p:cNvSpPr txBox="1"/>
          <p:nvPr/>
        </p:nvSpPr>
        <p:spPr>
          <a:xfrm>
            <a:off x="2568696" y="3480882"/>
            <a:ext cx="239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的知名项目</a:t>
            </a:r>
          </a:p>
        </p:txBody>
      </p:sp>
    </p:spTree>
    <p:extLst>
      <p:ext uri="{BB962C8B-B14F-4D97-AF65-F5344CB8AC3E}">
        <p14:creationId xmlns:p14="http://schemas.microsoft.com/office/powerpoint/2010/main" val="21076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4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架构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677BF3-D488-D542-8EF8-0E25B5C52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3" y="1215753"/>
            <a:ext cx="5146072" cy="44264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FF14B6-4ED8-F542-819D-69AE9CE14A3A}"/>
              </a:ext>
            </a:extLst>
          </p:cNvPr>
          <p:cNvSpPr txBox="1"/>
          <p:nvPr/>
        </p:nvSpPr>
        <p:spPr>
          <a:xfrm>
            <a:off x="5934545" y="1166842"/>
            <a:ext cx="52527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SzPct val="75000"/>
              <a:buFont typeface="Wingdings" pitchFamily="2" charset="2"/>
              <a:buChar char="u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最外层是 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JDBC Client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和数据处理系统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JDBC Client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用于连接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，支持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Local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Remote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两种方式，数据处理系统则用于对接不同的数据存储引擎；</a:t>
            </a: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endParaRPr lang="zh-CN" altLang="en-US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内层是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核心架构的流程性组件，包括负责接收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JDBC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请求的 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JDBC Server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负责解析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语法的 </a:t>
            </a:r>
            <a:r>
              <a:rPr lang="en" altLang="zh-CN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 Parser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负责校验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语义的 </a:t>
            </a:r>
            <a:r>
              <a:rPr lang="en" altLang="zh-CN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 Validator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以及负责构建算子表达式的 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Expression Builder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endParaRPr lang="zh-CN" altLang="e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算子表达式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元数据提供器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可插拔优化规则是用于适配不同逻辑的适配器，这些适配器都可以进行灵活地扩展；</a:t>
            </a: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endParaRPr lang="zh-CN" altLang="en-US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SzPct val="75000"/>
              <a:buFont typeface="Wingdings" pitchFamily="2" charset="2"/>
              <a:buChar char="u"/>
            </a:pP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查询优化器是整个 </a:t>
            </a:r>
            <a:r>
              <a:rPr lang="en" altLang="zh-CN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 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，负责对逻辑执行计划进行优化，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lang="en" altLang="zh-CN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RBO 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CBO 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两种优化模型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，得到可执行的最佳执行计划。</a:t>
            </a:r>
          </a:p>
        </p:txBody>
      </p:sp>
    </p:spTree>
    <p:extLst>
      <p:ext uri="{BB962C8B-B14F-4D97-AF65-F5344CB8AC3E}">
        <p14:creationId xmlns:p14="http://schemas.microsoft.com/office/powerpoint/2010/main" val="3886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4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执行流程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CE29EA4-EDE9-484B-9EC7-AE110824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45" y="1301738"/>
            <a:ext cx="8543109" cy="6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605DC3-2CE5-D843-A7B8-2858D0743AB2}"/>
              </a:ext>
            </a:extLst>
          </p:cNvPr>
          <p:cNvSpPr txBox="1"/>
          <p:nvPr/>
        </p:nvSpPr>
        <p:spPr>
          <a:xfrm>
            <a:off x="3047999" y="2443315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 SQL：把 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转换成为 AST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（抽象语法树），在 Calcite 中用 SqlNode 来表示；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语法检查：根据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元数据信息进行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语法验证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，验证之后还是用 SqlNode 表示 AST 语法树；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 SqlNode 及元数据信息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 RelNode 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，也就是最初版本的逻辑计划（Logical Plan）；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逻辑计划优化：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根据前面生成的逻辑计划按照相应的规则（Rule）进行优化；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物理执行：生成物理计划，并基于统计信息和代价模型，找到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最优的物理执行计划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进行执行。</a:t>
            </a:r>
          </a:p>
        </p:txBody>
      </p:sp>
    </p:spTree>
    <p:extLst>
      <p:ext uri="{BB962C8B-B14F-4D97-AF65-F5344CB8AC3E}">
        <p14:creationId xmlns:p14="http://schemas.microsoft.com/office/powerpoint/2010/main" val="23218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04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9DC416-328A-414B-AB83-A0C5514237B3}"/>
              </a:ext>
            </a:extLst>
          </p:cNvPr>
          <p:cNvSpPr txBox="1"/>
          <p:nvPr/>
        </p:nvSpPr>
        <p:spPr>
          <a:xfrm>
            <a:off x="2550205" y="2028616"/>
            <a:ext cx="70915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：用于定义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查询所需的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元数据和命名空间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parser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：解析引擎检验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语法并将其转换为抽象语法树（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validator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：根据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中提供的元数据校验抽象语法树，并进行标准化处理；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转换为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逻辑计划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，并根据规则对逻辑计划进行优化，并根据统计信息和代价模型生成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最优物理计划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executor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：根据物理计划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生成可执行的代码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6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1135" y="256996"/>
            <a:ext cx="1296144" cy="144016"/>
          </a:xfrm>
          <a:prstGeom prst="rect">
            <a:avLst/>
          </a:prstGeom>
          <a:gradFill>
            <a:gsLst>
              <a:gs pos="33000">
                <a:srgbClr val="F5274F"/>
              </a:gs>
              <a:gs pos="100000">
                <a:srgbClr val="EC8F1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9405" y="459740"/>
            <a:ext cx="359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Calcite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 核心组件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k" charset="0"/>
                <a:sym typeface="+mn-ea"/>
              </a:rPr>
              <a:t>——Catalog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Roboto Bk" charset="0"/>
              <a:sym typeface="+mn-ea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10564" r="69605" b="17489"/>
          <a:stretch>
            <a:fillRect/>
          </a:stretch>
        </p:blipFill>
        <p:spPr>
          <a:xfrm>
            <a:off x="10790211" y="5739481"/>
            <a:ext cx="1401789" cy="11268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B934F-9AB5-984A-9651-FBDA57C0155C}"/>
              </a:ext>
            </a:extLst>
          </p:cNvPr>
          <p:cNvSpPr txBox="1"/>
          <p:nvPr/>
        </p:nvSpPr>
        <p:spPr>
          <a:xfrm>
            <a:off x="2299063" y="1536174"/>
            <a:ext cx="7593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Calcite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查询所需的元数据及命名空间。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Schema</a:t>
            </a: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schema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的集合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schema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可以任意层级嵌套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，可以支持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两层元数据及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三层元数据结构；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表示单个数据集合；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字段用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RelDataType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提供优化所需的表的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统计信息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SzPct val="75000"/>
              <a:buFont typeface="Wingdings" pitchFamily="2" charset="2"/>
              <a:buChar char="u"/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RelDataType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代表数据集合中的字段，</a:t>
            </a:r>
            <a:r>
              <a:rPr kumimoji="1"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RelDataTypeField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表示单个字段；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SzPct val="75000"/>
              <a:buFont typeface="Wingdings" pitchFamily="2" charset="2"/>
              <a:buChar char="u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支持所有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类型，以及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struts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arrays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类型；</a:t>
            </a:r>
          </a:p>
        </p:txBody>
      </p:sp>
    </p:spTree>
    <p:extLst>
      <p:ext uri="{BB962C8B-B14F-4D97-AF65-F5344CB8AC3E}">
        <p14:creationId xmlns:p14="http://schemas.microsoft.com/office/powerpoint/2010/main" val="121441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6138</TotalTime>
  <Words>2230</Words>
  <Application>Microsoft Macintosh PowerPoint</Application>
  <PresentationFormat>宽屏</PresentationFormat>
  <Paragraphs>241</Paragraphs>
  <Slides>31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Wingdings</vt:lpstr>
      <vt:lpstr>Arial</vt:lpstr>
      <vt:lpstr>等线 Light</vt:lpstr>
      <vt:lpstr>Microsoft YaHei</vt:lpstr>
      <vt:lpstr>印品黑体</vt:lpstr>
      <vt:lpstr>Arial Black</vt:lpstr>
      <vt:lpstr>等线</vt:lpstr>
      <vt:lpstr>Office 主题​​</vt:lpstr>
      <vt:lpstr>自定义设计方案</vt:lpstr>
      <vt:lpstr>Специальное оформление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658</cp:revision>
  <dcterms:created xsi:type="dcterms:W3CDTF">2021-11-29T12:58:55Z</dcterms:created>
  <dcterms:modified xsi:type="dcterms:W3CDTF">2022-12-02T08:44:48Z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